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3" r:id="rId2"/>
    <p:sldMasterId id="2147483657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9" r:id="rId5"/>
    <p:sldId id="470" r:id="rId6"/>
    <p:sldId id="327" r:id="rId7"/>
    <p:sldId id="469" r:id="rId8"/>
    <p:sldId id="328" r:id="rId9"/>
    <p:sldId id="268" r:id="rId10"/>
    <p:sldId id="281" r:id="rId11"/>
    <p:sldId id="377" r:id="rId12"/>
    <p:sldId id="378" r:id="rId13"/>
    <p:sldId id="468" r:id="rId14"/>
    <p:sldId id="393" r:id="rId15"/>
    <p:sldId id="394" r:id="rId16"/>
    <p:sldId id="390" r:id="rId17"/>
    <p:sldId id="395" r:id="rId18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4489" autoAdjust="0"/>
  </p:normalViewPr>
  <p:slideViewPr>
    <p:cSldViewPr>
      <p:cViewPr varScale="1">
        <p:scale>
          <a:sx n="67" d="100"/>
          <a:sy n="67" d="100"/>
        </p:scale>
        <p:origin x="1752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F01E1E6-85EE-4599-AFB3-095F7D84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6823826-D37D-4D98-8F0B-ECC4F847F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0B4F0-CA67-4DC0-B15A-BAF1C51031D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Gunkel and rise of social sciences.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23826-D37D-4D98-8F0B-ECC4F847F6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0EC3D-D0F3-4C86-9A87-14C3D4D4B69A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CAE93-005A-4AC6-84E3-B64FBEB9A4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25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562C7-18D3-464B-8DB0-A1A532C53C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73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D1917-93EE-4A69-B19C-3F366B8328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E9676-CD7E-4053-B994-FF9E624E08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Might compare to church baptismal rituals.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23826-D37D-4D98-8F0B-ECC4F847F6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DD8939A0-F4C3-4CCD-92D4-7F4EDE7C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32E4-77DD-457C-B18E-F9E265BD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4A17-B1F4-4B92-A445-ED13B3079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0543FF65-DC86-4C32-AE38-D72AE76C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0662-3922-418E-A714-ED33DC77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C42C-0CCE-48C1-8878-5BC83775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64DD-54D1-4B26-AD84-7266B2B1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713-A26B-4950-8CF1-0AAEA88E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6223-02D3-4D6C-A5AA-DCC147F0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FA4B-800B-4F71-BEBA-6B112281A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67FB-80DE-4C0F-83F7-9AA1FAA3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DF65-37FC-4722-8541-F5BB6460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05E9-1218-4913-8354-749F5E09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9EA4-E7E3-42F5-8FD9-678356EC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C6C6-6E30-4DD7-B762-8027D8B26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39F7148-B5D5-4587-B021-4AE9C854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3F58-9ECF-4982-8084-FCED53C6F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8B9F-7307-4B7F-B03C-9F311516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7D40-662F-4E79-81EB-F510B693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70807-AB06-4C49-826C-14943F46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BD95-47D7-49A4-95D8-2DB07FD1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D7BE-A947-49DB-99CC-B7E05B3A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3E21-5A2F-461F-8750-9483791F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41E3-24AE-49CF-9F50-E76E8537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D004-D5DA-46B8-A8F8-E689C97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898-CFB0-4807-A9E1-7325D24F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0C8A-C175-436F-B886-432D98D1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6F69-3C9F-45D1-8724-96CC7EE7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910C-E567-42B3-AD3D-74110A84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2F05-5DC8-46F9-A61A-6CD1E2C3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15C4-990F-4623-BCA3-A3CEF237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F4BB-D912-4B39-9ECD-7FCF4B69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D458-EE01-403B-9D90-34E9C572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1E7D6A1-E5B7-47A6-B860-066C4F8F0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1CB946-7E4F-4030-B8C0-EBC8058F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5E4336-6A15-490F-ACAF-012F5EEA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-educ.com/%D8%A7%D9%84%D9%85%D9%86%D9%87%D8%AC-%D8%A7%D9%84%D8%AA%D8%B1%D8%A8%D9%88%D9%8A-%D8%A7%D9%84%D8%A5%D8%B3%D9%84%D8%A7%D9%85%D9%8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er-imrj.com/editorial-board/guidelines-for-editor-and-reviewe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>
                <a:solidFill>
                  <a:schemeClr val="tx1"/>
                </a:solidFill>
              </a:rPr>
              <a:t>How to Read the Psalms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/>
              <a:t>Dr. Rodney K. Duke</a:t>
            </a:r>
          </a:p>
        </p:txBody>
      </p:sp>
      <p:pic>
        <p:nvPicPr>
          <p:cNvPr id="21508" name="Picture 4" descr="papyrus_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Genre Recognition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Failure to employ a reading strategy that recognizes the types/genres of literature in the Bible and their original functions: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Obscures the variety of forms employed in the Bible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	makes communication MORE difficult.  (People employ 	different genres to AID communication.)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Locates the meaning of the text in the hands of the reader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(leading to unintended applications) rather than locating the 	meaning in the author’s intention.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Promotes private and self-centered readings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Bible 	(“God speaks to ME”), rather than an informed and 		communally guided interpretation.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Often leads to an “atomizing” of the text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(Illustration: favorite cake)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form and function of the biblical text should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influence the form and function of the sermon.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8916" name="Object 0"/>
          <p:cNvGraphicFramePr>
            <a:graphicFrameLocks noChangeAspect="1"/>
          </p:cNvGraphicFramePr>
          <p:nvPr/>
        </p:nvGraphicFramePr>
        <p:xfrm>
          <a:off x="6553200" y="4852988"/>
          <a:ext cx="25908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800000" imgH="3714286" progId="MS_ClipArt_Gallery.5">
                  <p:embed/>
                </p:oleObj>
              </mc:Choice>
              <mc:Fallback>
                <p:oleObj name="Clip" r:id="rId3" imgW="4800000" imgH="3714286" progId="MS_ClipArt_Gallery.5">
                  <p:embed/>
                  <p:pic>
                    <p:nvPicPr>
                      <p:cNvPr id="3891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52988"/>
                        <a:ext cx="2590800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902C2-A1C8-AD2C-6582-13FD2209985E}"/>
              </a:ext>
            </a:extLst>
          </p:cNvPr>
          <p:cNvSpPr txBox="1"/>
          <p:nvPr/>
        </p:nvSpPr>
        <p:spPr>
          <a:xfrm>
            <a:off x="457200" y="1447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Our literary goal will be to define and describe the psalms by discovering the following information: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Speaker, audience, means, referent.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Rhetorical intention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Rhetorical strategies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Literary features and their intended impact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Guidelines for reading and application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Historical context (relationship to ANE lit., authorship or origin, setting of use and/or transmission, etc.)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Theological basis and/or themes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5B871-7C56-AC32-E6F4-FFCF591DA5F8}"/>
              </a:ext>
            </a:extLst>
          </p:cNvPr>
          <p:cNvSpPr txBox="1"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NATURE OF THIS CLASS</a:t>
            </a:r>
          </a:p>
        </p:txBody>
      </p:sp>
    </p:spTree>
    <p:extLst>
      <p:ext uri="{BB962C8B-B14F-4D97-AF65-F5344CB8AC3E}">
        <p14:creationId xmlns:p14="http://schemas.microsoft.com/office/powerpoint/2010/main" val="154539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Define “Cult”/“Cultic”</a:t>
            </a:r>
            <a:endParaRPr lang="en-US" altLang="en-US" sz="1200" b="1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Any tangible expressions of religion (rituals, gestures, places, objects, personnel, seasons, etc.)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52400" y="2057400"/>
          <a:ext cx="2768600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952360" imgH="4867920" progId="MS_ClipArt_Gallery.5">
                  <p:embed/>
                </p:oleObj>
              </mc:Choice>
              <mc:Fallback>
                <p:oleObj name="Clip" r:id="rId3" imgW="2952360" imgH="4867920" progId="MS_ClipArt_Gallery.5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2768600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3276600" y="4495800"/>
          <a:ext cx="296862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22320" imgH="1334880" progId="MS_ClipArt_Gallery.5">
                  <p:embed/>
                </p:oleObj>
              </mc:Choice>
              <mc:Fallback>
                <p:oleObj name="Clip" r:id="rId5" imgW="1822320" imgH="1334880" progId="MS_ClipArt_Gallery.5">
                  <p:embed/>
                  <p:pic>
                    <p:nvPicPr>
                      <p:cNvPr id="205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96862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5638800" y="1981200"/>
          <a:ext cx="24780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792800" imgH="1584360" progId="MS_ClipArt_Gallery.5">
                  <p:embed/>
                </p:oleObj>
              </mc:Choice>
              <mc:Fallback>
                <p:oleObj name="Clip" r:id="rId7" imgW="1792800" imgH="1584360" progId="MS_ClipArt_Gallery.5">
                  <p:embed/>
                  <p:pic>
                    <p:nvPicPr>
                      <p:cNvPr id="205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24780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		Today			Ancient Israel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Rituals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Gestures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Places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Objects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Personnel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Seasons</a:t>
            </a:r>
          </a:p>
        </p:txBody>
      </p:sp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7315200" y="0"/>
          <a:ext cx="161766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952360" imgH="4867920" progId="MS_ClipArt_Gallery.5">
                  <p:embed/>
                </p:oleObj>
              </mc:Choice>
              <mc:Fallback>
                <p:oleObj name="Clip" r:id="rId3" imgW="2952360" imgH="4867920" progId="MS_ClipArt_Gallery.5">
                  <p:embed/>
                  <p:pic>
                    <p:nvPicPr>
                      <p:cNvPr id="206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0"/>
                        <a:ext cx="161766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/>
              <a:t>How to Read the Book of Psalms?</a:t>
            </a:r>
          </a:p>
          <a:p>
            <a:endParaRPr lang="en-US" altLang="en-US" b="1" dirty="0"/>
          </a:p>
          <a:p>
            <a:r>
              <a:rPr lang="en-US" altLang="en-US" b="1" dirty="0"/>
              <a:t>Psalms are </a:t>
            </a:r>
            <a:r>
              <a:rPr lang="en-US" altLang="en-US" b="1" dirty="0">
                <a:solidFill>
                  <a:srgbClr val="C00000"/>
                </a:solidFill>
              </a:rPr>
              <a:t>NOT</a:t>
            </a:r>
            <a:r>
              <a:rPr lang="en-US" altLang="en-US" b="1" dirty="0"/>
              <a:t> simply poems or songs.</a:t>
            </a:r>
          </a:p>
          <a:p>
            <a:endParaRPr lang="en-US" altLang="en-US" b="1" dirty="0"/>
          </a:p>
          <a:p>
            <a:r>
              <a:rPr lang="en-US" altLang="en-US" b="1" dirty="0"/>
              <a:t>They were </a:t>
            </a:r>
            <a:r>
              <a:rPr lang="en-US" altLang="en-US" b="1" dirty="0">
                <a:solidFill>
                  <a:schemeClr val="accent1"/>
                </a:solidFill>
              </a:rPr>
              <a:t>functional</a:t>
            </a:r>
            <a:r>
              <a:rPr lang="en-US" altLang="en-US" b="1" dirty="0"/>
              <a:t> songs: “cultic” expressions of faith – part of  various religious rituals in specific settings for specific purposes.  </a:t>
            </a:r>
          </a:p>
        </p:txBody>
      </p:sp>
      <p:pic>
        <p:nvPicPr>
          <p:cNvPr id="202757" name="Picture 5" descr="Model of Jerus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3434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429000"/>
            <a:ext cx="3276600" cy="156966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do cultic elements in your church setting aid people to worship God?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533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/>
              <a:t>Setting of transmission and employment</a:t>
            </a:r>
          </a:p>
        </p:txBody>
      </p:sp>
      <p:pic>
        <p:nvPicPr>
          <p:cNvPr id="207875" name="Picture 3" descr="Model of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92538"/>
            <a:ext cx="4191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   1.  Whatever the origin of the Psalms, they seem to have been used</a:t>
            </a:r>
            <a:br>
              <a:rPr lang="en-US" altLang="en-US" b="1" dirty="0"/>
            </a:br>
            <a:r>
              <a:rPr lang="en-US" altLang="en-US" b="1" dirty="0"/>
              <a:t>          in the Temple worship as collected “books” of psalms.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2.  The Psalms as we have them have been made very </a:t>
            </a:r>
            <a:r>
              <a:rPr lang="en-US" altLang="en-US" b="1" dirty="0">
                <a:solidFill>
                  <a:schemeClr val="accent1"/>
                </a:solidFill>
              </a:rPr>
              <a:t>generic</a:t>
            </a:r>
            <a:r>
              <a:rPr lang="en-US" altLang="en-US" b="1" dirty="0"/>
              <a:t>: </a:t>
            </a:r>
            <a:br>
              <a:rPr lang="en-US" altLang="en-US" b="1" dirty="0"/>
            </a:br>
            <a:r>
              <a:rPr lang="en-US" altLang="en-US" b="1" dirty="0"/>
              <a:t>         enemies, illnesses, threats, occasions of joy, etc. are stated in </a:t>
            </a:r>
            <a:br>
              <a:rPr lang="en-US" altLang="en-US" b="1" dirty="0"/>
            </a:br>
            <a:r>
              <a:rPr lang="en-US" altLang="en-US" b="1" dirty="0"/>
              <a:t>         general terms.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    3.  As a result, the Psalms have </a:t>
            </a:r>
            <a:r>
              <a:rPr lang="en-US" altLang="en-US" b="1" dirty="0">
                <a:solidFill>
                  <a:schemeClr val="accent1"/>
                </a:solidFill>
              </a:rPr>
              <a:t>become applicable to all people</a:t>
            </a:r>
            <a:r>
              <a:rPr lang="en-US" altLang="en-US" b="1" dirty="0"/>
              <a:t>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Overview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800" y="139808"/>
            <a:ext cx="85344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/>
              <a:t>CLASS 2</a:t>
            </a:r>
            <a:endParaRPr lang="en-US" altLang="en-US" b="1" dirty="0">
              <a:latin typeface="Courier New" pitchFamily="49" charset="0"/>
            </a:endParaRPr>
          </a:p>
          <a:p>
            <a:r>
              <a:rPr lang="en-US" altLang="en-US" b="1" u="sng" dirty="0"/>
              <a:t>Assign:</a:t>
            </a:r>
            <a:r>
              <a:rPr lang="en-US" altLang="en-US" b="1" dirty="0"/>
              <a:t>  (see handout)</a:t>
            </a:r>
          </a:p>
          <a:p>
            <a:endParaRPr lang="en-US" altLang="en-US" b="1" dirty="0"/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Write a journal reflection entry (for each class)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Assignment #2.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Discover the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formal elements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of different kinds of psalms.  Compare and contrast 6 psalms, forming 3 sets of pairs based on common characteristics.  </a:t>
            </a:r>
          </a:p>
          <a:p>
            <a:r>
              <a:rPr lang="en-US" altLang="en-US" b="1" dirty="0">
                <a:solidFill>
                  <a:srgbClr val="333333"/>
                </a:solidFill>
              </a:rPr>
              <a:t>[Following “footsteps” of  </a:t>
            </a:r>
            <a:r>
              <a:rPr lang="en-US" altLang="en-US" b="1" dirty="0">
                <a:solidFill>
                  <a:schemeClr val="accent1"/>
                </a:solidFill>
              </a:rPr>
              <a:t>Hermann Gunkel</a:t>
            </a:r>
            <a:r>
              <a:rPr lang="en-US" altLang="en-US" b="1" dirty="0">
                <a:solidFill>
                  <a:srgbClr val="333333"/>
                </a:solidFill>
              </a:rPr>
              <a:t>]</a:t>
            </a:r>
          </a:p>
          <a:p>
            <a:r>
              <a:rPr lang="en-US" altLang="en-US" b="1" dirty="0"/>
              <a:t> 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u="sng" dirty="0"/>
          </a:p>
          <a:p>
            <a:r>
              <a:rPr lang="en-US" altLang="en-US" b="1" u="sng" dirty="0"/>
              <a:t>Day Objectives:</a:t>
            </a:r>
            <a:endParaRPr lang="en-US" altLang="en-US" b="1" dirty="0"/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Observe theological reflection through narrative, Psalm 73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Compile tentative description of psalms\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Describe how psalms functioned in the Temple setting.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b="1" dirty="0"/>
              <a:t>Define “cult” and identify Israelite cultic elements.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18163"/>
              </p:ext>
            </p:extLst>
          </p:nvPr>
        </p:nvGraphicFramePr>
        <p:xfrm>
          <a:off x="2800351" y="3540739"/>
          <a:ext cx="15240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891800" imgH="1526760" progId="MS_ClipArt_Gallery.5">
                  <p:embed/>
                </p:oleObj>
              </mc:Choice>
              <mc:Fallback>
                <p:oleObj name="Clip" r:id="rId4" imgW="1891800" imgH="1526760" progId="MS_ClipArt_Gallery.5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1" y="3540739"/>
                        <a:ext cx="15240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HM00116_">
            <a:extLst>
              <a:ext uri="{FF2B5EF4-FFF2-40B4-BE49-F238E27FC236}">
                <a16:creationId xmlns:a16="http://schemas.microsoft.com/office/drawing/2014/main" id="{4D54ADBC-927B-C88C-C6D2-85382E9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100138" cy="99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A6747-A63E-ED51-93D1-4E7074252690}"/>
              </a:ext>
            </a:extLst>
          </p:cNvPr>
          <p:cNvSpPr txBox="1"/>
          <p:nvPr/>
        </p:nvSpPr>
        <p:spPr>
          <a:xfrm>
            <a:off x="223157" y="263445"/>
            <a:ext cx="869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PSALM 73</a:t>
            </a:r>
          </a:p>
          <a:p>
            <a:r>
              <a:rPr lang="en-US" b="1" u="sng" dirty="0"/>
              <a:t>Type</a:t>
            </a:r>
            <a:r>
              <a:rPr lang="en-US" b="1" dirty="0"/>
              <a:t>: Wisdom / Didactic</a:t>
            </a:r>
          </a:p>
          <a:p>
            <a:r>
              <a:rPr lang="en-US" b="1" u="sng" dirty="0"/>
              <a:t>Issue</a:t>
            </a:r>
            <a:r>
              <a:rPr lang="en-US" b="1" dirty="0"/>
              <a:t>: theodicy (problem of evil and suffering)</a:t>
            </a:r>
          </a:p>
          <a:p>
            <a:r>
              <a:rPr lang="en-US" b="1" u="sng" dirty="0"/>
              <a:t>Form</a:t>
            </a:r>
            <a:r>
              <a:rPr lang="en-US" b="1" dirty="0"/>
              <a:t>: reflective narrative of experience w/maxim as confession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B3042-7469-199B-FC50-0DC055AB5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7913" y="152400"/>
            <a:ext cx="2463816" cy="12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1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JOURNAL THOUGHTS, OBSERVATIONS, &amp; QUESTIONS</a:t>
            </a:r>
          </a:p>
        </p:txBody>
      </p:sp>
      <p:pic>
        <p:nvPicPr>
          <p:cNvPr id="22531" name="Picture 3" descr="bd04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5257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64D6F-9887-D79A-376E-7EA7A18A28F3}"/>
              </a:ext>
            </a:extLst>
          </p:cNvPr>
          <p:cNvSpPr txBox="1"/>
          <p:nvPr/>
        </p:nvSpPr>
        <p:spPr>
          <a:xfrm>
            <a:off x="372835" y="166092"/>
            <a:ext cx="83847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REVIEW</a:t>
            </a:r>
          </a:p>
          <a:p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Assignments</a:t>
            </a:r>
            <a:r>
              <a:rPr lang="en-US" b="1" dirty="0"/>
              <a:t>: to make and “own” one’s </a:t>
            </a:r>
            <a:br>
              <a:rPr lang="en-US" b="1" dirty="0"/>
            </a:br>
            <a:r>
              <a:rPr lang="en-US" b="1" dirty="0"/>
              <a:t>observations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Journal reflection</a:t>
            </a:r>
            <a:r>
              <a:rPr lang="en-US" b="1" dirty="0"/>
              <a:t>: essential step of learning.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Understanding </a:t>
            </a:r>
            <a:r>
              <a:rPr lang="en-US" b="1" dirty="0">
                <a:solidFill>
                  <a:schemeClr val="accent1"/>
                </a:solidFill>
              </a:rPr>
              <a:t>HOW</a:t>
            </a:r>
            <a:r>
              <a:rPr lang="en-US" b="1" dirty="0"/>
              <a:t> a text communicates is essential to understanding </a:t>
            </a:r>
            <a:r>
              <a:rPr lang="en-US" b="1" dirty="0">
                <a:solidFill>
                  <a:schemeClr val="accent1"/>
                </a:solidFill>
              </a:rPr>
              <a:t>WHAT</a:t>
            </a:r>
            <a:r>
              <a:rPr lang="en-US" b="1" dirty="0"/>
              <a:t> it communicates.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</a:t>
            </a:r>
            <a:r>
              <a:rPr lang="en-US" b="1" dirty="0">
                <a:solidFill>
                  <a:schemeClr val="accent1"/>
                </a:solidFill>
              </a:rPr>
              <a:t>Cultic</a:t>
            </a:r>
            <a:r>
              <a:rPr lang="en-US" b="1" dirty="0"/>
              <a:t>” a term for ways one expresses religion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Oral compositions</a:t>
            </a:r>
            <a:r>
              <a:rPr lang="en-US" b="1" dirty="0"/>
              <a:t>, (although written down) use different literary techniques from written compositions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Biblical interpretation (exegesis): </a:t>
            </a:r>
            <a:r>
              <a:rPr lang="en-US" b="1" dirty="0"/>
              <a:t>Methodologically, this course is about learning to apply sophisticated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communication skills </a:t>
            </a:r>
            <a:r>
              <a:rPr lang="en-US" b="1" dirty="0"/>
              <a:t>you already have, which one has acquired perhaps un-consciously over time, </a:t>
            </a:r>
            <a:r>
              <a:rPr lang="en-US" b="1" dirty="0">
                <a:solidFill>
                  <a:schemeClr val="accent1"/>
                </a:solidFill>
              </a:rPr>
              <a:t>metacognitively</a:t>
            </a:r>
            <a:r>
              <a:rPr lang="en-US" b="1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“Meaning” is the </a:t>
            </a:r>
            <a:r>
              <a:rPr lang="en-US" b="1" dirty="0">
                <a:solidFill>
                  <a:schemeClr val="accent1"/>
                </a:solidFill>
              </a:rPr>
              <a:t>total impact </a:t>
            </a:r>
            <a:r>
              <a:rPr lang="en-US" b="1" dirty="0"/>
              <a:t>of text as generated by </a:t>
            </a:r>
            <a:r>
              <a:rPr lang="en-US" b="1" dirty="0">
                <a:solidFill>
                  <a:schemeClr val="accent1"/>
                </a:solidFill>
              </a:rPr>
              <a:t>form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content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3FC80-673B-FE70-6135-6E1CCD6E6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304799"/>
            <a:ext cx="17144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Using the Bible to compute </a:t>
            </a:r>
            <a:r>
              <a:rPr kumimoji="0" lang="en-US" altLang="en-US" sz="2400" b="1" u="sng">
                <a:sym typeface="Symbol" pitchFamily="18" charset="2"/>
              </a:rPr>
              <a:t></a:t>
            </a:r>
            <a:endParaRPr kumimoji="0" lang="en-US" altLang="en-US" sz="2400" b="1" u="sng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5471" y="1600200"/>
            <a:ext cx="85344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Font typeface="+mj-lt"/>
              <a:buAutoNum type="alphaLcParenR"/>
              <a:defRPr/>
            </a:pPr>
            <a:r>
              <a:rPr kumimoji="0" lang="en-US" altLang="en-US" sz="2400" b="1" dirty="0">
                <a:solidFill>
                  <a:srgbClr val="333333"/>
                </a:solidFill>
              </a:rPr>
              <a:t>What </a:t>
            </a:r>
            <a:r>
              <a:rPr kumimoji="0" lang="en-US" altLang="en-US" sz="2400" b="1" dirty="0">
                <a:solidFill>
                  <a:srgbClr val="3333CC"/>
                </a:solidFill>
              </a:rPr>
              <a:t>rhetorical intention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s</a:t>
            </a:r>
            <a:r>
              <a:rPr kumimoji="0" lang="en-US" altLang="en-US" sz="2400" b="1" dirty="0">
                <a:solidFill>
                  <a:srgbClr val="333333"/>
                </a:solidFill>
              </a:rPr>
              <a:t> is/are the speakers trying to achieve?</a:t>
            </a:r>
          </a:p>
          <a:p>
            <a:pPr marL="457200" indent="-457200">
              <a:spcBef>
                <a:spcPct val="50000"/>
              </a:spcBef>
              <a:buClrTx/>
              <a:buFont typeface="+mj-lt"/>
              <a:buAutoNum type="alphaLcParenR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can we observe about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speakers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can we observe about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addressees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</a:p>
          <a:p>
            <a:pPr marL="457200" indent="-457200">
              <a:spcBef>
                <a:spcPct val="50000"/>
              </a:spcBef>
              <a:buClrTx/>
              <a:buFont typeface="+mj-lt"/>
              <a:buAutoNum type="alphaLcParenR"/>
              <a:defRPr/>
            </a:pPr>
            <a:r>
              <a:rPr kumimoji="0" lang="en-US" altLang="en-US" sz="2400" b="1" dirty="0">
                <a:solidFill>
                  <a:srgbClr val="333333"/>
                </a:solidFill>
              </a:rPr>
              <a:t>What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means</a:t>
            </a:r>
            <a:r>
              <a:rPr kumimoji="0" lang="en-US" altLang="en-US" sz="2400" b="1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1" dirty="0">
                <a:solidFill>
                  <a:srgbClr val="333333"/>
                </a:solidFill>
              </a:rPr>
              <a:t>(strategies, features) </a:t>
            </a:r>
            <a:r>
              <a:rPr kumimoji="0" lang="en-US" altLang="en-US" sz="2400" b="1" dirty="0"/>
              <a:t>are employed?</a:t>
            </a:r>
            <a:endParaRPr kumimoji="0" lang="en-US" altLang="en-US" sz="2400" b="1" dirty="0">
              <a:solidFill>
                <a:srgbClr val="333333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kind of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referent</a:t>
            </a:r>
            <a:r>
              <a:rPr kumimoji="0" lang="en-US" altLang="en-US" sz="2400" b="1" dirty="0">
                <a:solidFill>
                  <a:srgbClr val="333333"/>
                </a:solidFill>
              </a:rPr>
              <a:t>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topics,  themes)?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dirty="0">
                <a:solidFill>
                  <a:srgbClr val="333333"/>
                </a:solidFill>
              </a:rPr>
              <a:t>------------------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dirty="0">
                <a:solidFill>
                  <a:srgbClr val="333333"/>
                </a:solidFill>
              </a:rPr>
              <a:t>Your main observations and questions?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44" name="Picture 4" descr="lyre-queen-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194637"/>
            <a:ext cx="1633329" cy="245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53000" y="59436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Lyre, used for the queen of Ur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5418" y="609600"/>
            <a:ext cx="8793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Group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 on #1:  Using </a:t>
            </a:r>
            <a:r>
              <a:rPr lang="en-US" altLang="en-US" sz="2400" b="1" dirty="0">
                <a:solidFill>
                  <a:srgbClr val="333333"/>
                </a:solidFill>
              </a:rPr>
              <a:t>your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assignment observations, combine your results to create a tentative literary description.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7240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44463"/>
            <a:ext cx="91440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Assign. #1: Observations about Rhetorical Intentions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dirty="0">
                <a:solidFill>
                  <a:srgbClr val="333333"/>
                </a:solidFill>
              </a:rPr>
              <a:t>[Preparation for Assign. #2]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286976"/>
            <a:ext cx="8991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2/3 of all psalms have one of 3 Rhetoric</a:t>
            </a:r>
            <a:r>
              <a:rPr kumimoji="0" lang="en-US" altLang="en-US" sz="2400" b="1" dirty="0">
                <a:solidFill>
                  <a:srgbClr val="333333"/>
                </a:solidFill>
              </a:rPr>
              <a:t>al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Intentions:</a:t>
            </a:r>
          </a:p>
          <a:p>
            <a:pPr>
              <a:spcBef>
                <a:spcPct val="50000"/>
              </a:spcBef>
              <a:buClr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God to do something,</a:t>
            </a:r>
          </a:p>
          <a:p>
            <a:pPr>
              <a:spcBef>
                <a:spcPct val="50000"/>
              </a:spcBef>
              <a:buClr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thank God for something already done,</a:t>
            </a:r>
          </a:p>
          <a:p>
            <a:pPr>
              <a:spcBef>
                <a:spcPct val="50000"/>
              </a:spcBef>
              <a:buClr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	praise God in general for God’s nature.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Doing Assign. #2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 Look for formal features such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rhetorical intention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mood, mood shift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temporal orientation of the speaker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addressee, addressee shift</a:t>
            </a:r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199033"/>
              </p:ext>
            </p:extLst>
          </p:nvPr>
        </p:nvGraphicFramePr>
        <p:xfrm flipH="1">
          <a:off x="6477000" y="4038600"/>
          <a:ext cx="2118189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495044" imgH="1827886" progId="MS_ClipArt_Gallery.5">
                  <p:embed/>
                </p:oleObj>
              </mc:Choice>
              <mc:Fallback>
                <p:oleObj name="Clip" r:id="rId3" imgW="1495044" imgH="1827886" progId="MS_ClipArt_Gallery.5">
                  <p:embed/>
                  <p:pic>
                    <p:nvPicPr>
                      <p:cNvPr id="143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477000" y="4038600"/>
                        <a:ext cx="2118189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4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APPLICATION OF PROCESS OF COMMUNICATION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reading a specific OT text: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991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1.  Identify the literary genre and its function(s) in general.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2.  Identify the general literary features of that genre and their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intended impact. 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 a "Reading Strategy"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3.  Identify the literary features of a specific text and their specific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impact. (Apply Reading Strategy)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4.  Evaluate in terms of intended function/impact.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2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3333CC"/>
    </a:accent1>
    <a:accent2>
      <a:srgbClr val="009900"/>
    </a:accent2>
    <a:accent3>
      <a:srgbClr val="D1DBD1"/>
    </a:accent3>
    <a:accent4>
      <a:srgbClr val="2A2A2A"/>
    </a:accent4>
    <a:accent5>
      <a:srgbClr val="ADADE2"/>
    </a:accent5>
    <a:accent6>
      <a:srgbClr val="008A00"/>
    </a:accent6>
    <a:hlink>
      <a:srgbClr val="CC0000"/>
    </a:hlink>
    <a:folHlink>
      <a:srgbClr val="99663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3333CC"/>
    </a:accent1>
    <a:accent2>
      <a:srgbClr val="009900"/>
    </a:accent2>
    <a:accent3>
      <a:srgbClr val="D1DBD1"/>
    </a:accent3>
    <a:accent4>
      <a:srgbClr val="2A2A2A"/>
    </a:accent4>
    <a:accent5>
      <a:srgbClr val="ADADE2"/>
    </a:accent5>
    <a:accent6>
      <a:srgbClr val="008A00"/>
    </a:accent6>
    <a:hlink>
      <a:srgbClr val="CC00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W:\windows\MS\97\msoffice.sr2\Template\Designs\SERENE.POT</Template>
  <TotalTime>4346</TotalTime>
  <Words>944</Words>
  <Application>Microsoft Office PowerPoint</Application>
  <PresentationFormat>On-screen Show (4:3)</PresentationFormat>
  <Paragraphs>113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Courier New</vt:lpstr>
      <vt:lpstr>Monotype Sorts</vt:lpstr>
      <vt:lpstr>Symbol</vt:lpstr>
      <vt:lpstr>Times New Roman</vt:lpstr>
      <vt:lpstr>Serene</vt:lpstr>
      <vt:lpstr>2_Serene</vt:lpstr>
      <vt:lpstr>1_Serene</vt:lpstr>
      <vt:lpstr>Clip</vt:lpstr>
      <vt:lpstr>How to Read the Psalms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Rodney Duke</cp:lastModifiedBy>
  <cp:revision>120</cp:revision>
  <cp:lastPrinted>2002-05-20T20:53:18Z</cp:lastPrinted>
  <dcterms:created xsi:type="dcterms:W3CDTF">1999-08-18T12:34:09Z</dcterms:created>
  <dcterms:modified xsi:type="dcterms:W3CDTF">2026-04-21T15:11:19Z</dcterms:modified>
</cp:coreProperties>
</file>